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1" d="100"/>
          <a:sy n="111" d="100"/>
        </p:scale>
        <p:origin x="-1518"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BA139A-41BA-4A13-ACDC-71BFFC7BB6A9}"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208E8-D675-4B85-98CC-1897B780403F}" type="slidenum">
              <a:rPr lang="en-US" smtClean="0"/>
              <a:t>‹#›</a:t>
            </a:fld>
            <a:endParaRPr lang="en-US"/>
          </a:p>
        </p:txBody>
      </p:sp>
    </p:spTree>
    <p:extLst>
      <p:ext uri="{BB962C8B-B14F-4D97-AF65-F5344CB8AC3E}">
        <p14:creationId xmlns:p14="http://schemas.microsoft.com/office/powerpoint/2010/main" val="2776589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A139A-41BA-4A13-ACDC-71BFFC7BB6A9}"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208E8-D675-4B85-98CC-1897B780403F}" type="slidenum">
              <a:rPr lang="en-US" smtClean="0"/>
              <a:t>‹#›</a:t>
            </a:fld>
            <a:endParaRPr lang="en-US"/>
          </a:p>
        </p:txBody>
      </p:sp>
    </p:spTree>
    <p:extLst>
      <p:ext uri="{BB962C8B-B14F-4D97-AF65-F5344CB8AC3E}">
        <p14:creationId xmlns:p14="http://schemas.microsoft.com/office/powerpoint/2010/main" val="2948224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A139A-41BA-4A13-ACDC-71BFFC7BB6A9}"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208E8-D675-4B85-98CC-1897B780403F}" type="slidenum">
              <a:rPr lang="en-US" smtClean="0"/>
              <a:t>‹#›</a:t>
            </a:fld>
            <a:endParaRPr lang="en-US"/>
          </a:p>
        </p:txBody>
      </p:sp>
    </p:spTree>
    <p:extLst>
      <p:ext uri="{BB962C8B-B14F-4D97-AF65-F5344CB8AC3E}">
        <p14:creationId xmlns:p14="http://schemas.microsoft.com/office/powerpoint/2010/main" val="132298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BA139A-41BA-4A13-ACDC-71BFFC7BB6A9}"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208E8-D675-4B85-98CC-1897B780403F}" type="slidenum">
              <a:rPr lang="en-US" smtClean="0"/>
              <a:t>‹#›</a:t>
            </a:fld>
            <a:endParaRPr lang="en-US"/>
          </a:p>
        </p:txBody>
      </p:sp>
    </p:spTree>
    <p:extLst>
      <p:ext uri="{BB962C8B-B14F-4D97-AF65-F5344CB8AC3E}">
        <p14:creationId xmlns:p14="http://schemas.microsoft.com/office/powerpoint/2010/main" val="3536019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BA139A-41BA-4A13-ACDC-71BFFC7BB6A9}" type="datetimeFigureOut">
              <a:rPr lang="en-US" smtClean="0"/>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D208E8-D675-4B85-98CC-1897B780403F}" type="slidenum">
              <a:rPr lang="en-US" smtClean="0"/>
              <a:t>‹#›</a:t>
            </a:fld>
            <a:endParaRPr lang="en-US"/>
          </a:p>
        </p:txBody>
      </p:sp>
    </p:spTree>
    <p:extLst>
      <p:ext uri="{BB962C8B-B14F-4D97-AF65-F5344CB8AC3E}">
        <p14:creationId xmlns:p14="http://schemas.microsoft.com/office/powerpoint/2010/main" val="280172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BA139A-41BA-4A13-ACDC-71BFFC7BB6A9}"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208E8-D675-4B85-98CC-1897B780403F}" type="slidenum">
              <a:rPr lang="en-US" smtClean="0"/>
              <a:t>‹#›</a:t>
            </a:fld>
            <a:endParaRPr lang="en-US"/>
          </a:p>
        </p:txBody>
      </p:sp>
    </p:spTree>
    <p:extLst>
      <p:ext uri="{BB962C8B-B14F-4D97-AF65-F5344CB8AC3E}">
        <p14:creationId xmlns:p14="http://schemas.microsoft.com/office/powerpoint/2010/main" val="72154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BA139A-41BA-4A13-ACDC-71BFFC7BB6A9}" type="datetimeFigureOut">
              <a:rPr lang="en-US" smtClean="0"/>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D208E8-D675-4B85-98CC-1897B780403F}" type="slidenum">
              <a:rPr lang="en-US" smtClean="0"/>
              <a:t>‹#›</a:t>
            </a:fld>
            <a:endParaRPr lang="en-US"/>
          </a:p>
        </p:txBody>
      </p:sp>
    </p:spTree>
    <p:extLst>
      <p:ext uri="{BB962C8B-B14F-4D97-AF65-F5344CB8AC3E}">
        <p14:creationId xmlns:p14="http://schemas.microsoft.com/office/powerpoint/2010/main" val="1657268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BA139A-41BA-4A13-ACDC-71BFFC7BB6A9}" type="datetimeFigureOut">
              <a:rPr lang="en-US" smtClean="0"/>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D208E8-D675-4B85-98CC-1897B780403F}" type="slidenum">
              <a:rPr lang="en-US" smtClean="0"/>
              <a:t>‹#›</a:t>
            </a:fld>
            <a:endParaRPr lang="en-US"/>
          </a:p>
        </p:txBody>
      </p:sp>
    </p:spTree>
    <p:extLst>
      <p:ext uri="{BB962C8B-B14F-4D97-AF65-F5344CB8AC3E}">
        <p14:creationId xmlns:p14="http://schemas.microsoft.com/office/powerpoint/2010/main" val="422392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BA139A-41BA-4A13-ACDC-71BFFC7BB6A9}" type="datetimeFigureOut">
              <a:rPr lang="en-US" smtClean="0"/>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D208E8-D675-4B85-98CC-1897B780403F}" type="slidenum">
              <a:rPr lang="en-US" smtClean="0"/>
              <a:t>‹#›</a:t>
            </a:fld>
            <a:endParaRPr lang="en-US"/>
          </a:p>
        </p:txBody>
      </p:sp>
    </p:spTree>
    <p:extLst>
      <p:ext uri="{BB962C8B-B14F-4D97-AF65-F5344CB8AC3E}">
        <p14:creationId xmlns:p14="http://schemas.microsoft.com/office/powerpoint/2010/main" val="173105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A139A-41BA-4A13-ACDC-71BFFC7BB6A9}"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208E8-D675-4B85-98CC-1897B780403F}" type="slidenum">
              <a:rPr lang="en-US" smtClean="0"/>
              <a:t>‹#›</a:t>
            </a:fld>
            <a:endParaRPr lang="en-US"/>
          </a:p>
        </p:txBody>
      </p:sp>
    </p:spTree>
    <p:extLst>
      <p:ext uri="{BB962C8B-B14F-4D97-AF65-F5344CB8AC3E}">
        <p14:creationId xmlns:p14="http://schemas.microsoft.com/office/powerpoint/2010/main" val="173319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BA139A-41BA-4A13-ACDC-71BFFC7BB6A9}" type="datetimeFigureOut">
              <a:rPr lang="en-US" smtClean="0"/>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D208E8-D675-4B85-98CC-1897B780403F}" type="slidenum">
              <a:rPr lang="en-US" smtClean="0"/>
              <a:t>‹#›</a:t>
            </a:fld>
            <a:endParaRPr lang="en-US"/>
          </a:p>
        </p:txBody>
      </p:sp>
    </p:spTree>
    <p:extLst>
      <p:ext uri="{BB962C8B-B14F-4D97-AF65-F5344CB8AC3E}">
        <p14:creationId xmlns:p14="http://schemas.microsoft.com/office/powerpoint/2010/main" val="252841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A139A-41BA-4A13-ACDC-71BFFC7BB6A9}" type="datetimeFigureOut">
              <a:rPr lang="en-US" smtClean="0"/>
              <a:t>10/23/2015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208E8-D675-4B85-98CC-1897B780403F}" type="slidenum">
              <a:rPr lang="en-US" smtClean="0"/>
              <a:t>‹#›</a:t>
            </a:fld>
            <a:endParaRPr lang="en-US"/>
          </a:p>
        </p:txBody>
      </p:sp>
    </p:spTree>
    <p:extLst>
      <p:ext uri="{BB962C8B-B14F-4D97-AF65-F5344CB8AC3E}">
        <p14:creationId xmlns:p14="http://schemas.microsoft.com/office/powerpoint/2010/main" val="2877056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1885950"/>
            <a:ext cx="5791200" cy="781050"/>
          </a:xfrm>
        </p:spPr>
        <p:style>
          <a:lnRef idx="1">
            <a:schemeClr val="dk1"/>
          </a:lnRef>
          <a:fillRef idx="2">
            <a:schemeClr val="dk1"/>
          </a:fillRef>
          <a:effectRef idx="1">
            <a:schemeClr val="dk1"/>
          </a:effectRef>
          <a:fontRef idx="minor">
            <a:schemeClr val="dk1"/>
          </a:fontRef>
        </p:style>
        <p:txBody>
          <a:bodyPr>
            <a:normAutofit fontScale="90000"/>
          </a:bodyPr>
          <a:lstStyle/>
          <a:p>
            <a:r>
              <a:rPr lang="en-US" dirty="0" smtClean="0"/>
              <a:t>Website Advertising Rates</a:t>
            </a:r>
            <a:endParaRPr lang="en-US" dirty="0"/>
          </a:p>
        </p:txBody>
      </p:sp>
      <p:sp>
        <p:nvSpPr>
          <p:cNvPr id="3" name="Subtitle 2"/>
          <p:cNvSpPr>
            <a:spLocks noGrp="1"/>
          </p:cNvSpPr>
          <p:nvPr>
            <p:ph type="subTitle" idx="1"/>
          </p:nvPr>
        </p:nvSpPr>
        <p:spPr>
          <a:xfrm>
            <a:off x="533400" y="4953000"/>
            <a:ext cx="3505200" cy="1371600"/>
          </a:xfrm>
          <a:ln>
            <a:solidFill>
              <a:srgbClr val="00B0F0"/>
            </a:solidFill>
          </a:ln>
        </p:spPr>
        <p:style>
          <a:lnRef idx="2">
            <a:schemeClr val="accent6"/>
          </a:lnRef>
          <a:fillRef idx="1">
            <a:schemeClr val="lt1"/>
          </a:fillRef>
          <a:effectRef idx="0">
            <a:schemeClr val="accent6"/>
          </a:effectRef>
          <a:fontRef idx="minor">
            <a:schemeClr val="dk1"/>
          </a:fontRef>
        </p:style>
        <p:txBody>
          <a:bodyPr>
            <a:normAutofit lnSpcReduction="10000"/>
          </a:bodyPr>
          <a:lstStyle/>
          <a:p>
            <a:pPr algn="l"/>
            <a:r>
              <a:rPr lang="en-US" sz="1200" b="1" dirty="0" smtClean="0">
                <a:solidFill>
                  <a:schemeClr val="tx1">
                    <a:lumMod val="95000"/>
                    <a:lumOff val="5000"/>
                  </a:schemeClr>
                </a:solidFill>
              </a:rPr>
              <a:t>Appears in the “Sponsor’s Widget” </a:t>
            </a:r>
            <a:r>
              <a:rPr lang="en-US" sz="1200" b="1" smtClean="0">
                <a:solidFill>
                  <a:schemeClr val="tx1">
                    <a:lumMod val="95000"/>
                    <a:lumOff val="5000"/>
                  </a:schemeClr>
                </a:solidFill>
              </a:rPr>
              <a:t>in Left </a:t>
            </a:r>
            <a:r>
              <a:rPr lang="en-US" sz="1200" b="1" dirty="0" smtClean="0">
                <a:solidFill>
                  <a:schemeClr val="tx1">
                    <a:lumMod val="95000"/>
                    <a:lumOff val="5000"/>
                  </a:schemeClr>
                </a:solidFill>
              </a:rPr>
              <a:t>Column</a:t>
            </a:r>
          </a:p>
          <a:p>
            <a:pPr algn="l"/>
            <a:r>
              <a:rPr lang="en-US" sz="1200" b="1" dirty="0" smtClean="0">
                <a:solidFill>
                  <a:schemeClr val="tx1">
                    <a:lumMod val="95000"/>
                    <a:lumOff val="5000"/>
                  </a:schemeClr>
                </a:solidFill>
              </a:rPr>
              <a:t>Appears on Home Page, &amp; all Story Pages &amp; Site Pages for maximum “impressions”.</a:t>
            </a:r>
          </a:p>
          <a:p>
            <a:pPr algn="l"/>
            <a:r>
              <a:rPr lang="en-US" sz="1200" b="1" dirty="0" smtClean="0">
                <a:solidFill>
                  <a:schemeClr val="tx1">
                    <a:lumMod val="95000"/>
                    <a:lumOff val="5000"/>
                  </a:schemeClr>
                </a:solidFill>
              </a:rPr>
              <a:t>Tracks each time a viewer links through to the sponsor’s website. </a:t>
            </a:r>
          </a:p>
          <a:p>
            <a:pPr algn="l"/>
            <a:r>
              <a:rPr lang="en-US" sz="1200" b="1" dirty="0" smtClean="0">
                <a:solidFill>
                  <a:schemeClr val="tx1">
                    <a:lumMod val="95000"/>
                    <a:lumOff val="5000"/>
                  </a:schemeClr>
                </a:solidFill>
              </a:rPr>
              <a:t>If no website can provide a detailed document to link to. </a:t>
            </a:r>
          </a:p>
          <a:p>
            <a:pPr algn="l"/>
            <a:endParaRPr lang="en-US" sz="1200" dirty="0">
              <a:solidFill>
                <a:schemeClr val="tx1">
                  <a:lumMod val="95000"/>
                  <a:lumOff val="5000"/>
                </a:scheme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4800" y="2986617"/>
            <a:ext cx="4762500" cy="952500"/>
          </a:xfrm>
          <a:prstGeom prst="rect">
            <a:avLst/>
          </a:prstGeom>
        </p:spPr>
      </p:pic>
      <p:sp>
        <p:nvSpPr>
          <p:cNvPr id="8" name="TextBox 7"/>
          <p:cNvSpPr txBox="1"/>
          <p:nvPr/>
        </p:nvSpPr>
        <p:spPr>
          <a:xfrm>
            <a:off x="4191001" y="4953000"/>
            <a:ext cx="4686300" cy="1384995"/>
          </a:xfrm>
          <a:prstGeom prst="rect">
            <a:avLst/>
          </a:prstGeom>
          <a:noFill/>
          <a:ln w="28575">
            <a:solidFill>
              <a:schemeClr val="accent6">
                <a:lumMod val="75000"/>
              </a:schemeClr>
            </a:solidFill>
          </a:ln>
        </p:spPr>
        <p:txBody>
          <a:bodyPr wrap="square" rtlCol="0">
            <a:spAutoFit/>
          </a:bodyPr>
          <a:lstStyle/>
          <a:p>
            <a:r>
              <a:rPr lang="en-US" sz="1200" b="1" dirty="0" smtClean="0"/>
              <a:t>Appears only on the “Home Page” between story headers.</a:t>
            </a:r>
          </a:p>
          <a:p>
            <a:r>
              <a:rPr lang="en-US" sz="1200" b="1" dirty="0" smtClean="0"/>
              <a:t>Is linked to the Sponsor’s website but can not track  the number of times it is clicked on.</a:t>
            </a:r>
          </a:p>
          <a:p>
            <a:r>
              <a:rPr lang="en-US" sz="1200" b="1" dirty="0" smtClean="0"/>
              <a:t>Can provide the number of impressions per year. </a:t>
            </a:r>
          </a:p>
          <a:p>
            <a:r>
              <a:rPr lang="en-US" sz="1200" b="1" dirty="0" smtClean="0"/>
              <a:t>Provides maximum visibility on page. </a:t>
            </a:r>
          </a:p>
          <a:p>
            <a:r>
              <a:rPr lang="en-US" sz="1200" b="1" dirty="0" smtClean="0">
                <a:solidFill>
                  <a:schemeClr val="tx1">
                    <a:lumMod val="95000"/>
                    <a:lumOff val="5000"/>
                  </a:schemeClr>
                </a:solidFill>
              </a:rPr>
              <a:t>If no website can provide a detailed document to link to. </a:t>
            </a:r>
          </a:p>
          <a:p>
            <a:endParaRPr lang="en-US" sz="1200" b="1"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76200"/>
            <a:ext cx="5791200" cy="1809750"/>
          </a:xfrm>
          <a:prstGeom prst="rect">
            <a:avLst/>
          </a:prstGeom>
        </p:spPr>
      </p:pic>
      <p:sp>
        <p:nvSpPr>
          <p:cNvPr id="4" name="TextBox 3"/>
          <p:cNvSpPr txBox="1"/>
          <p:nvPr/>
        </p:nvSpPr>
        <p:spPr>
          <a:xfrm>
            <a:off x="533400" y="2986617"/>
            <a:ext cx="1447800" cy="784830"/>
          </a:xfrm>
          <a:prstGeom prst="rect">
            <a:avLst/>
          </a:prstGeom>
          <a:solidFill>
            <a:schemeClr val="accent6">
              <a:lumMod val="40000"/>
              <a:lumOff val="60000"/>
            </a:schemeClr>
          </a:solidFill>
        </p:spPr>
        <p:txBody>
          <a:bodyPr wrap="square" rtlCol="0">
            <a:spAutoFit/>
          </a:bodyPr>
          <a:lstStyle/>
          <a:p>
            <a:pPr algn="ctr"/>
            <a:r>
              <a:rPr lang="en-US" dirty="0" smtClean="0"/>
              <a:t>Button Ad</a:t>
            </a:r>
          </a:p>
          <a:p>
            <a:r>
              <a:rPr lang="en-US" sz="1100" dirty="0" smtClean="0"/>
              <a:t>175 pixels x 100 pixels</a:t>
            </a:r>
          </a:p>
          <a:p>
            <a:r>
              <a:rPr lang="en-US" sz="1100" dirty="0"/>
              <a:t> </a:t>
            </a:r>
            <a:r>
              <a:rPr lang="en-US" sz="1600" dirty="0" smtClean="0"/>
              <a:t>$150.00/year</a:t>
            </a:r>
            <a:endParaRPr lang="en-US" sz="1600" dirty="0"/>
          </a:p>
        </p:txBody>
      </p:sp>
      <p:sp>
        <p:nvSpPr>
          <p:cNvPr id="5" name="TextBox 4"/>
          <p:cNvSpPr txBox="1"/>
          <p:nvPr/>
        </p:nvSpPr>
        <p:spPr>
          <a:xfrm>
            <a:off x="2286000" y="2986617"/>
            <a:ext cx="1371600" cy="1723549"/>
          </a:xfrm>
          <a:prstGeom prst="rect">
            <a:avLst/>
          </a:prstGeom>
          <a:solidFill>
            <a:schemeClr val="tx2">
              <a:lumMod val="20000"/>
              <a:lumOff val="80000"/>
            </a:schemeClr>
          </a:solidFill>
        </p:spPr>
        <p:txBody>
          <a:bodyPr wrap="square" rtlCol="0">
            <a:spAutoFit/>
          </a:bodyPr>
          <a:lstStyle/>
          <a:p>
            <a:pPr algn="ctr"/>
            <a:r>
              <a:rPr lang="en-US" dirty="0" smtClean="0"/>
              <a:t>Tower Ad</a:t>
            </a:r>
          </a:p>
          <a:p>
            <a:pPr algn="ctr"/>
            <a:r>
              <a:rPr lang="en-US" sz="1100" dirty="0" smtClean="0"/>
              <a:t>175 pixels x variable height</a:t>
            </a:r>
          </a:p>
          <a:p>
            <a:pPr algn="ctr"/>
            <a:r>
              <a:rPr lang="en-US" sz="1100" dirty="0" smtClean="0"/>
              <a:t>Base price $150.00/year plus $1.00 per pixel </a:t>
            </a:r>
          </a:p>
          <a:p>
            <a:pPr algn="ctr"/>
            <a:r>
              <a:rPr lang="en-US" sz="1100" dirty="0" smtClean="0"/>
              <a:t>A 200 pixel Tower would be $150.00 + $100.00=$250.00</a:t>
            </a:r>
            <a:endParaRPr lang="en-US" sz="1100" dirty="0"/>
          </a:p>
        </p:txBody>
      </p:sp>
      <p:sp>
        <p:nvSpPr>
          <p:cNvPr id="6" name="TextBox 5"/>
          <p:cNvSpPr txBox="1"/>
          <p:nvPr/>
        </p:nvSpPr>
        <p:spPr>
          <a:xfrm>
            <a:off x="6324600" y="2438400"/>
            <a:ext cx="1219200" cy="307777"/>
          </a:xfrm>
          <a:prstGeom prst="rect">
            <a:avLst/>
          </a:prstGeom>
          <a:noFill/>
        </p:spPr>
        <p:txBody>
          <a:bodyPr wrap="square" rtlCol="0">
            <a:spAutoFit/>
          </a:bodyPr>
          <a:lstStyle/>
          <a:p>
            <a:r>
              <a:rPr lang="en-US" sz="1400" b="1" dirty="0" smtClean="0"/>
              <a:t>2015-2016</a:t>
            </a:r>
            <a:endParaRPr lang="en-US" sz="1400" b="1" dirty="0"/>
          </a:p>
        </p:txBody>
      </p:sp>
    </p:spTree>
    <p:extLst>
      <p:ext uri="{BB962C8B-B14F-4D97-AF65-F5344CB8AC3E}">
        <p14:creationId xmlns:p14="http://schemas.microsoft.com/office/powerpoint/2010/main" val="528469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98070" y="190916"/>
            <a:ext cx="3078929" cy="5935248"/>
          </a:xfrm>
        </p:spPr>
      </p:pic>
      <p:sp>
        <p:nvSpPr>
          <p:cNvPr id="11" name="Right Arrow Callout 10"/>
          <p:cNvSpPr/>
          <p:nvPr/>
        </p:nvSpPr>
        <p:spPr>
          <a:xfrm>
            <a:off x="1905000" y="1295400"/>
            <a:ext cx="1600200" cy="2590800"/>
          </a:xfrm>
          <a:prstGeom prst="right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75000"/>
                  </a:schemeClr>
                </a:solidFill>
              </a:rPr>
              <a:t>Location of button and tower ads in left column</a:t>
            </a:r>
            <a:endParaRPr lang="en-US" dirty="0">
              <a:solidFill>
                <a:schemeClr val="tx2">
                  <a:lumMod val="75000"/>
                </a:schemeClr>
              </a:solidFill>
            </a:endParaRPr>
          </a:p>
        </p:txBody>
      </p:sp>
      <p:sp>
        <p:nvSpPr>
          <p:cNvPr id="12" name="Left Arrow Callout 11"/>
          <p:cNvSpPr/>
          <p:nvPr/>
        </p:nvSpPr>
        <p:spPr>
          <a:xfrm>
            <a:off x="5638800" y="4267200"/>
            <a:ext cx="2819400" cy="914400"/>
          </a:xfrm>
          <a:prstGeom prst="leftArrow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2">
                    <a:lumMod val="75000"/>
                  </a:schemeClr>
                </a:solidFill>
              </a:rPr>
              <a:t>Location of banner ad between two stories</a:t>
            </a:r>
            <a:endParaRPr lang="en-US" sz="1600" dirty="0">
              <a:solidFill>
                <a:schemeClr val="tx2">
                  <a:lumMod val="75000"/>
                </a:schemeClr>
              </a:solidFill>
            </a:endParaRPr>
          </a:p>
        </p:txBody>
      </p:sp>
    </p:spTree>
    <p:extLst>
      <p:ext uri="{BB962C8B-B14F-4D97-AF65-F5344CB8AC3E}">
        <p14:creationId xmlns:p14="http://schemas.microsoft.com/office/powerpoint/2010/main" val="26998810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Left Arrow Callout 4"/>
          <p:cNvSpPr/>
          <p:nvPr/>
        </p:nvSpPr>
        <p:spPr>
          <a:xfrm>
            <a:off x="6248400" y="2438400"/>
            <a:ext cx="2286000" cy="1905000"/>
          </a:xfrm>
          <a:prstGeom prst="left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lumMod val="75000"/>
                  </a:schemeClr>
                </a:solidFill>
              </a:rPr>
              <a:t>Example of a</a:t>
            </a:r>
          </a:p>
          <a:p>
            <a:pPr algn="ctr"/>
            <a:r>
              <a:rPr lang="en-US" dirty="0" smtClean="0">
                <a:solidFill>
                  <a:schemeClr val="tx2">
                    <a:lumMod val="75000"/>
                  </a:schemeClr>
                </a:solidFill>
              </a:rPr>
              <a:t>Button and Tower Ad as it appears on a Story Page</a:t>
            </a:r>
            <a:endParaRPr lang="en-US" dirty="0">
              <a:solidFill>
                <a:schemeClr val="tx2">
                  <a:lumMod val="75000"/>
                </a:schemeClr>
              </a:solidFill>
            </a:endParaRP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21336" y="228600"/>
            <a:ext cx="4301033" cy="5897563"/>
          </a:xfrm>
        </p:spPr>
      </p:pic>
    </p:spTree>
    <p:extLst>
      <p:ext uri="{BB962C8B-B14F-4D97-AF65-F5344CB8AC3E}">
        <p14:creationId xmlns:p14="http://schemas.microsoft.com/office/powerpoint/2010/main" val="4170674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228600"/>
            <a:ext cx="8229600" cy="1329219"/>
          </a:xfrm>
        </p:spPr>
      </p:pic>
      <p:sp>
        <p:nvSpPr>
          <p:cNvPr id="5" name="Up Arrow Callout 4"/>
          <p:cNvSpPr/>
          <p:nvPr/>
        </p:nvSpPr>
        <p:spPr>
          <a:xfrm>
            <a:off x="152400" y="1371600"/>
            <a:ext cx="914400" cy="914400"/>
          </a:xfrm>
          <a:prstGeom prst="up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2">
                    <a:lumMod val="75000"/>
                  </a:schemeClr>
                </a:solidFill>
              </a:rPr>
              <a:t>Sequence can be changed</a:t>
            </a:r>
            <a:endParaRPr lang="en-US" sz="1100" dirty="0">
              <a:solidFill>
                <a:schemeClr val="tx2">
                  <a:lumMod val="75000"/>
                </a:schemeClr>
              </a:solidFill>
            </a:endParaRPr>
          </a:p>
        </p:txBody>
      </p:sp>
      <p:sp>
        <p:nvSpPr>
          <p:cNvPr id="6" name="TextBox 5"/>
          <p:cNvSpPr txBox="1"/>
          <p:nvPr/>
        </p:nvSpPr>
        <p:spPr>
          <a:xfrm>
            <a:off x="2590800" y="76200"/>
            <a:ext cx="2590800" cy="27699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200" b="1" dirty="0" smtClean="0"/>
              <a:t>Example of Advertising Management</a:t>
            </a:r>
            <a:endParaRPr lang="en-US" sz="12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828800"/>
            <a:ext cx="3863536" cy="4648200"/>
          </a:xfrm>
          <a:prstGeom prst="rect">
            <a:avLst/>
          </a:prstGeom>
        </p:spPr>
      </p:pic>
      <p:sp>
        <p:nvSpPr>
          <p:cNvPr id="8" name="Right Arrow Callout 7"/>
          <p:cNvSpPr/>
          <p:nvPr/>
        </p:nvSpPr>
        <p:spPr>
          <a:xfrm>
            <a:off x="2514600" y="3048000"/>
            <a:ext cx="1947333" cy="1676400"/>
          </a:xfrm>
          <a:prstGeom prst="rightArrowCallou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75000"/>
                  </a:schemeClr>
                </a:solidFill>
              </a:rPr>
              <a:t>Example of Sponsor’s Data Record</a:t>
            </a:r>
            <a:endParaRPr lang="en-US" sz="1200" dirty="0">
              <a:solidFill>
                <a:schemeClr val="tx2">
                  <a:lumMod val="75000"/>
                </a:schemeClr>
              </a:solidFill>
            </a:endParaRPr>
          </a:p>
        </p:txBody>
      </p:sp>
      <p:sp>
        <p:nvSpPr>
          <p:cNvPr id="9" name="Left Arrow Callout 8"/>
          <p:cNvSpPr/>
          <p:nvPr/>
        </p:nvSpPr>
        <p:spPr>
          <a:xfrm>
            <a:off x="6198968" y="2514600"/>
            <a:ext cx="2590800" cy="762000"/>
          </a:xfrm>
          <a:prstGeom prst="leftArrowCallout">
            <a:avLst>
              <a:gd name="adj1" fmla="val 25000"/>
              <a:gd name="adj2" fmla="val 25000"/>
              <a:gd name="adj3" fmla="val 25000"/>
              <a:gd name="adj4" fmla="val 62689"/>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2">
                    <a:lumMod val="75000"/>
                  </a:schemeClr>
                </a:solidFill>
              </a:rPr>
              <a:t>End date automatically removes ad from sponsor’s widget</a:t>
            </a:r>
            <a:endParaRPr lang="en-US" sz="1200" dirty="0">
              <a:solidFill>
                <a:schemeClr val="tx2">
                  <a:lumMod val="75000"/>
                </a:schemeClr>
              </a:solidFill>
            </a:endParaRPr>
          </a:p>
        </p:txBody>
      </p:sp>
    </p:spTree>
    <p:extLst>
      <p:ext uri="{BB962C8B-B14F-4D97-AF65-F5344CB8AC3E}">
        <p14:creationId xmlns:p14="http://schemas.microsoft.com/office/powerpoint/2010/main" val="268688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4724400" cy="1020762"/>
          </a:xfrm>
          <a:ln/>
        </p:spPr>
        <p:style>
          <a:lnRef idx="1">
            <a:schemeClr val="accent3"/>
          </a:lnRef>
          <a:fillRef idx="2">
            <a:schemeClr val="accent3"/>
          </a:fillRef>
          <a:effectRef idx="1">
            <a:schemeClr val="accent3"/>
          </a:effectRef>
          <a:fontRef idx="minor">
            <a:schemeClr val="dk1"/>
          </a:fontRef>
        </p:style>
        <p:txBody>
          <a:bodyPr>
            <a:normAutofit/>
          </a:bodyPr>
          <a:lstStyle/>
          <a:p>
            <a:r>
              <a:rPr lang="en-US" sz="2800" dirty="0" smtClean="0"/>
              <a:t>Advertising Cost Factors</a:t>
            </a:r>
            <a:endParaRPr lang="en-US" sz="2800" dirty="0"/>
          </a:p>
        </p:txBody>
      </p:sp>
      <p:sp>
        <p:nvSpPr>
          <p:cNvPr id="3" name="Content Placeholder 2"/>
          <p:cNvSpPr>
            <a:spLocks noGrp="1"/>
          </p:cNvSpPr>
          <p:nvPr>
            <p:ph idx="1"/>
          </p:nvPr>
        </p:nvSpPr>
        <p:spPr/>
        <p:txBody>
          <a:bodyPr>
            <a:normAutofit/>
          </a:bodyPr>
          <a:lstStyle/>
          <a:p>
            <a:pPr marL="0" indent="0">
              <a:buNone/>
            </a:pPr>
            <a:r>
              <a:rPr lang="en-US" sz="1600" dirty="0" smtClean="0"/>
              <a:t>The standard ad tools are Cost Per Click (CPC) and Cost Per Impression (CPI)</a:t>
            </a:r>
          </a:p>
          <a:p>
            <a:pPr marL="0" indent="0">
              <a:buNone/>
            </a:pPr>
            <a:endParaRPr lang="en-US" sz="1600" dirty="0"/>
          </a:p>
          <a:p>
            <a:pPr marL="0" indent="0">
              <a:buNone/>
            </a:pPr>
            <a:r>
              <a:rPr lang="en-US" sz="1600" b="1" dirty="0" smtClean="0"/>
              <a:t>CPC</a:t>
            </a:r>
            <a:r>
              <a:rPr lang="en-US" sz="1600" dirty="0" smtClean="0"/>
              <a:t> tracks the number of times a visitor clicks on your ad and visits your website. In some systems you pay a fee for each click. For 2015 the average click costs between $1.00 and $2.00 USD depending on a variety of factors.</a:t>
            </a:r>
          </a:p>
          <a:p>
            <a:pPr marL="0" indent="0">
              <a:buNone/>
            </a:pPr>
            <a:r>
              <a:rPr lang="en-US" sz="1600" b="1" dirty="0" smtClean="0"/>
              <a:t>CPI </a:t>
            </a:r>
            <a:r>
              <a:rPr lang="en-US" sz="1600" dirty="0" smtClean="0"/>
              <a:t>is like a newspaper ad where you pay a cost based on the circulation of the newspaper assuming 1 view of the ad per customer. A web view is called an “impression”.  On average each District 5550 ad is seen 1,250 times per month or 15,000 impressions per year. CPI is also called CPM or Cost per thousand (M). The cost of one impression is therefore 1 cent per impression at $150.00 for a button ad. </a:t>
            </a:r>
            <a:endParaRPr lang="en-US" sz="1600" dirty="0"/>
          </a:p>
          <a:p>
            <a:pPr marL="0" indent="0">
              <a:buNone/>
            </a:pPr>
            <a:r>
              <a:rPr lang="en-US" sz="1600" dirty="0" smtClean="0"/>
              <a:t>For example during 2014-15 the District 5550 site had 4 ads. The average number of Clicks for each ad was 277 so the minimum  an advertiser should pay, at $1.00/CPC, is $277.00 .</a:t>
            </a:r>
          </a:p>
          <a:p>
            <a:pPr marL="0" indent="0">
              <a:buNone/>
            </a:pPr>
            <a:r>
              <a:rPr lang="en-US" sz="1600" dirty="0" smtClean="0"/>
              <a:t>Hence when one combines the CPC and the CPI, a flat fee of $150.00/year is good advertising value. </a:t>
            </a:r>
          </a:p>
          <a:p>
            <a:pPr marL="0" indent="0">
              <a:buNone/>
            </a:pPr>
            <a:r>
              <a:rPr lang="en-US" sz="1600" dirty="0" smtClean="0"/>
              <a:t>In addition District 5550 does not charge a set-up fee, nor do they charge a design fee. </a:t>
            </a:r>
          </a:p>
          <a:p>
            <a:pPr marL="0" indent="0">
              <a:buNone/>
            </a:pPr>
            <a:endParaRPr lang="en-US" sz="1600" dirty="0"/>
          </a:p>
          <a:p>
            <a:pPr marL="0" indent="0">
              <a:buNone/>
            </a:pPr>
            <a:endParaRPr lang="en-US" sz="1600" dirty="0"/>
          </a:p>
        </p:txBody>
      </p:sp>
    </p:spTree>
    <p:extLst>
      <p:ext uri="{BB962C8B-B14F-4D97-AF65-F5344CB8AC3E}">
        <p14:creationId xmlns:p14="http://schemas.microsoft.com/office/powerpoint/2010/main" val="1809128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242</TotalTime>
  <Words>435</Words>
  <Application>Microsoft Office PowerPoint</Application>
  <PresentationFormat>On-screen Show (4:3)</PresentationFormat>
  <Paragraphs>34</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Website Advertising Rates</vt:lpstr>
      <vt:lpstr>PowerPoint Presentation</vt:lpstr>
      <vt:lpstr>PowerPoint Presentation</vt:lpstr>
      <vt:lpstr>PowerPoint Presentation</vt:lpstr>
      <vt:lpstr>Advertising Cost Factors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Website Advertising Rates</dc:title>
  <dc:creator>John Borst</dc:creator>
  <cp:lastModifiedBy>John Borst</cp:lastModifiedBy>
  <cp:revision>20</cp:revision>
  <dcterms:created xsi:type="dcterms:W3CDTF">2014-05-24T19:09:57Z</dcterms:created>
  <dcterms:modified xsi:type="dcterms:W3CDTF">2015-10-24T00:54:02Z</dcterms:modified>
</cp:coreProperties>
</file>